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57" r:id="rId2"/>
    <p:sldId id="264" r:id="rId3"/>
    <p:sldId id="265" r:id="rId4"/>
    <p:sldId id="262" r:id="rId5"/>
    <p:sldId id="272" r:id="rId6"/>
    <p:sldId id="269" r:id="rId7"/>
    <p:sldId id="273" r:id="rId8"/>
    <p:sldId id="274" r:id="rId9"/>
    <p:sldId id="280" r:id="rId10"/>
    <p:sldId id="281" r:id="rId11"/>
    <p:sldId id="283" r:id="rId12"/>
    <p:sldId id="282" r:id="rId13"/>
    <p:sldId id="284" r:id="rId14"/>
    <p:sldId id="286" r:id="rId15"/>
    <p:sldId id="275" r:id="rId16"/>
    <p:sldId id="276" r:id="rId17"/>
    <p:sldId id="27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E31DF6-68C2-47B0-B473-E5B4A8588C5C}" type="datetimeFigureOut">
              <a:rPr lang="en-US" smtClean="0"/>
              <a:t>19-May-16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7D514-DDE4-4EA1-8C3E-5727993CB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414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19-May-16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19-May-16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0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Trigonometry Basics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/>
              <a:t>Right Triangle Trigonometry</a:t>
            </a:r>
          </a:p>
        </p:txBody>
      </p:sp>
    </p:spTree>
    <p:extLst>
      <p:ext uri="{BB962C8B-B14F-4D97-AF65-F5344CB8AC3E}">
        <p14:creationId xmlns:p14="http://schemas.microsoft.com/office/powerpoint/2010/main" val="56810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800" dirty="0"/>
              <a:t>is Trigonometry?</a:t>
            </a:r>
            <a:endParaRPr lang="en-IN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331120" y="2071678"/>
            <a:ext cx="4071966" cy="661982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US" sz="4000" dirty="0">
                <a:latin typeface="Algerian" pitchFamily="82" charset="0"/>
              </a:rPr>
              <a:t>TRIGONOMETRY</a:t>
            </a:r>
            <a:endParaRPr lang="en-IN" sz="4000" dirty="0">
              <a:latin typeface="Algerian" pitchFamily="82" charset="0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4545434" y="2662222"/>
            <a:ext cx="785818" cy="1588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 bwMode="auto">
          <a:xfrm>
            <a:off x="5402690" y="2662222"/>
            <a:ext cx="785818" cy="1588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 bwMode="auto">
          <a:xfrm>
            <a:off x="6545698" y="2662222"/>
            <a:ext cx="1571636" cy="1588"/>
          </a:xfrm>
          <a:prstGeom prst="line">
            <a:avLst/>
          </a:prstGeom>
          <a:ln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 bwMode="auto">
          <a:xfrm rot="10800000" flipV="1">
            <a:off x="3973930" y="2714620"/>
            <a:ext cx="857256" cy="78581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Straight Arrow Connector 12"/>
          <p:cNvCxnSpPr/>
          <p:nvPr/>
        </p:nvCxnSpPr>
        <p:spPr bwMode="auto">
          <a:xfrm rot="5400000">
            <a:off x="5331252" y="3162288"/>
            <a:ext cx="857256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7117202" y="2714620"/>
            <a:ext cx="857256" cy="78581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2902360" y="3571876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THREE</a:t>
            </a:r>
            <a:endParaRPr lang="en-IN" dirty="0"/>
          </a:p>
        </p:txBody>
      </p:sp>
      <p:sp>
        <p:nvSpPr>
          <p:cNvPr id="17" name="TextBox 16"/>
          <p:cNvSpPr txBox="1"/>
          <p:nvPr/>
        </p:nvSpPr>
        <p:spPr>
          <a:xfrm>
            <a:off x="5362642" y="3571876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SIDES</a:t>
            </a:r>
            <a:endParaRPr lang="en-IN" dirty="0"/>
          </a:p>
        </p:txBody>
      </p:sp>
      <p:sp>
        <p:nvSpPr>
          <p:cNvPr id="18" name="TextBox 17"/>
          <p:cNvSpPr txBox="1"/>
          <p:nvPr/>
        </p:nvSpPr>
        <p:spPr>
          <a:xfrm>
            <a:off x="6831451" y="3559734"/>
            <a:ext cx="2167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(METRON)- MEASURE</a:t>
            </a:r>
            <a:endParaRPr lang="en-IN" dirty="0"/>
          </a:p>
        </p:txBody>
      </p:sp>
      <p:sp>
        <p:nvSpPr>
          <p:cNvPr id="20" name="TextBox 19"/>
          <p:cNvSpPr txBox="1"/>
          <p:nvPr/>
        </p:nvSpPr>
        <p:spPr>
          <a:xfrm>
            <a:off x="2095472" y="4929199"/>
            <a:ext cx="81439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Monotype Corsiva" pitchFamily="66" charset="0"/>
                <a:cs typeface="Calibri" pitchFamily="34" charset="0"/>
              </a:rPr>
              <a:t>Trigonometry  </a:t>
            </a:r>
            <a:r>
              <a:rPr lang="en-US" sz="2800" dirty="0">
                <a:latin typeface="Monotype Corsiva" pitchFamily="66" charset="0"/>
                <a:cs typeface="Calibri" pitchFamily="34" charset="0"/>
              </a:rPr>
              <a:t>is the study of relationships between the sides and angles of a triangle.</a:t>
            </a:r>
            <a:endParaRPr lang="en-IN" sz="2800" b="1" dirty="0">
              <a:latin typeface="Monotype Corsiva" pitchFamily="66" charset="0"/>
              <a:cs typeface="Calibri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862478" y="2854108"/>
            <a:ext cx="30909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Greek Words</a:t>
            </a:r>
          </a:p>
        </p:txBody>
      </p:sp>
    </p:spTree>
    <p:extLst>
      <p:ext uri="{BB962C8B-B14F-4D97-AF65-F5344CB8AC3E}">
        <p14:creationId xmlns:p14="http://schemas.microsoft.com/office/powerpoint/2010/main" val="394438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428604"/>
            <a:ext cx="7772400" cy="1323996"/>
          </a:xfrm>
        </p:spPr>
        <p:txBody>
          <a:bodyPr>
            <a:norm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do we need trigonometry?</a:t>
            </a:r>
            <a:endParaRPr lang="en-IN" dirty="0"/>
          </a:p>
        </p:txBody>
      </p:sp>
      <p:pic>
        <p:nvPicPr>
          <p:cNvPr id="5" name="Content Placeholder 4" descr="qutub_minar_30778_lg.gif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809720" y="1785926"/>
            <a:ext cx="1238130" cy="435686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Picture 5" descr="Person_icon_BLACK-01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24892" y="5459241"/>
            <a:ext cx="642942" cy="6843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09918" y="2000240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Monotype Corsiva" pitchFamily="66" charset="0"/>
              </a:rPr>
              <a:t>Suppose you visit  </a:t>
            </a:r>
            <a:r>
              <a:rPr lang="en-US" sz="2800" i="1" dirty="0">
                <a:latin typeface="Monotype Corsiva" pitchFamily="66" charset="0"/>
              </a:rPr>
              <a:t>Qutub Minar.</a:t>
            </a:r>
            <a:endParaRPr lang="en-IN" sz="2800" dirty="0"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96331" y="6072206"/>
            <a:ext cx="619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YOU</a:t>
            </a:r>
            <a:endParaRPr lang="en-IN" dirty="0"/>
          </a:p>
        </p:txBody>
      </p:sp>
      <p:sp>
        <p:nvSpPr>
          <p:cNvPr id="9" name="TextBox 8"/>
          <p:cNvSpPr txBox="1"/>
          <p:nvPr/>
        </p:nvSpPr>
        <p:spPr>
          <a:xfrm>
            <a:off x="1738282" y="6072206"/>
            <a:ext cx="1587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QUTUB MINAR</a:t>
            </a:r>
            <a:endParaRPr lang="en-IN" dirty="0"/>
          </a:p>
        </p:txBody>
      </p:sp>
      <p:sp>
        <p:nvSpPr>
          <p:cNvPr id="10" name="TextBox 9"/>
          <p:cNvSpPr txBox="1"/>
          <p:nvPr/>
        </p:nvSpPr>
        <p:spPr>
          <a:xfrm>
            <a:off x="3381356" y="2786059"/>
            <a:ext cx="50006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Monotype Corsiva" pitchFamily="66" charset="0"/>
              </a:rPr>
              <a:t>The height of  </a:t>
            </a:r>
            <a:r>
              <a:rPr lang="en-US" sz="2800" i="1" dirty="0">
                <a:latin typeface="Monotype Corsiva" pitchFamily="66" charset="0"/>
              </a:rPr>
              <a:t>Qutub Minar </a:t>
            </a:r>
            <a:r>
              <a:rPr lang="en-US" sz="2800" dirty="0">
                <a:latin typeface="Monotype Corsiva" pitchFamily="66" charset="0"/>
              </a:rPr>
              <a:t>can be found out without actually measuring it, using trigonometry.</a:t>
            </a:r>
            <a:endParaRPr lang="en-IN" sz="2800" dirty="0">
              <a:latin typeface="Monotype Corsiva" pitchFamily="66" charset="0"/>
            </a:endParaRPr>
          </a:p>
        </p:txBody>
      </p:sp>
      <p:cxnSp>
        <p:nvCxnSpPr>
          <p:cNvPr id="12" name="Straight Connector 11"/>
          <p:cNvCxnSpPr>
            <a:stCxn id="5" idx="0"/>
            <a:endCxn id="6" idx="0"/>
          </p:cNvCxnSpPr>
          <p:nvPr/>
        </p:nvCxnSpPr>
        <p:spPr bwMode="auto">
          <a:xfrm rot="16200000" flipH="1">
            <a:off x="3800917" y="413794"/>
            <a:ext cx="3673314" cy="641757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/>
          <p:nvPr/>
        </p:nvCxnSpPr>
        <p:spPr bwMode="auto">
          <a:xfrm rot="10800000">
            <a:off x="2452664" y="5429266"/>
            <a:ext cx="6393703" cy="307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>
            <a:stCxn id="5" idx="0"/>
          </p:cNvCxnSpPr>
          <p:nvPr/>
        </p:nvCxnSpPr>
        <p:spPr bwMode="auto">
          <a:xfrm rot="16200000" flipH="1">
            <a:off x="619053" y="3595659"/>
            <a:ext cx="3643340" cy="2387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63828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906" y="66906"/>
            <a:ext cx="11694486" cy="580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25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107580" y="1304693"/>
            <a:ext cx="4672362" cy="4605453"/>
            <a:chOff x="5286380" y="2500306"/>
            <a:chExt cx="3357586" cy="3357586"/>
          </a:xfrm>
        </p:grpSpPr>
        <p:sp>
          <p:nvSpPr>
            <p:cNvPr id="3" name="Right Triangle 2"/>
            <p:cNvSpPr/>
            <p:nvPr/>
          </p:nvSpPr>
          <p:spPr bwMode="auto">
            <a:xfrm flipH="1">
              <a:off x="5286380" y="2500306"/>
              <a:ext cx="3357586" cy="3357586"/>
            </a:xfrm>
            <a:prstGeom prst="rt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IN" dirty="0">
                <a:latin typeface="Times New Roman" pitchFamily="18" charset="0"/>
              </a:endParaRPr>
            </a:p>
          </p:txBody>
        </p:sp>
        <p:sp>
          <p:nvSpPr>
            <p:cNvPr id="4" name="Rectangle 3"/>
            <p:cNvSpPr/>
            <p:nvPr/>
          </p:nvSpPr>
          <p:spPr bwMode="auto">
            <a:xfrm flipH="1">
              <a:off x="8215338" y="5357826"/>
              <a:ext cx="428628" cy="500066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IN" dirty="0">
                <a:latin typeface="Times New Roman" pitchFamily="18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 rot="18842146">
            <a:off x="3573052" y="2294699"/>
            <a:ext cx="21555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HYPOTENUSE</a:t>
            </a:r>
          </a:p>
          <a:p>
            <a:pPr algn="ctr"/>
            <a:r>
              <a:rPr lang="en-US" sz="2800" dirty="0" smtClean="0"/>
              <a:t>(h)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6779948" y="3412273"/>
            <a:ext cx="18806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OPPOSITE</a:t>
            </a:r>
          </a:p>
          <a:p>
            <a:pPr algn="ctr"/>
            <a:r>
              <a:rPr lang="en-US" sz="3200" dirty="0" smtClean="0"/>
              <a:t>(o)</a:t>
            </a:r>
            <a:endParaRPr 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3468030" y="5809791"/>
            <a:ext cx="195399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ADJACENT</a:t>
            </a:r>
          </a:p>
          <a:p>
            <a:pPr algn="ctr"/>
            <a:r>
              <a:rPr lang="en-US" sz="3200" dirty="0" smtClean="0"/>
              <a:t>(a)</a:t>
            </a:r>
            <a:endParaRPr lang="en-U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717290" y="5564460"/>
            <a:ext cx="526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A</a:t>
            </a:r>
            <a:endParaRPr lang="en-US" sz="4400" dirty="0"/>
          </a:p>
        </p:txBody>
      </p:sp>
      <p:sp>
        <p:nvSpPr>
          <p:cNvPr id="11" name="TextBox 10"/>
          <p:cNvSpPr txBox="1"/>
          <p:nvPr/>
        </p:nvSpPr>
        <p:spPr>
          <a:xfrm>
            <a:off x="6713039" y="5698277"/>
            <a:ext cx="466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B</a:t>
            </a:r>
            <a:endParaRPr lang="en-US" sz="4400" dirty="0"/>
          </a:p>
        </p:txBody>
      </p:sp>
      <p:sp>
        <p:nvSpPr>
          <p:cNvPr id="12" name="TextBox 11"/>
          <p:cNvSpPr txBox="1"/>
          <p:nvPr/>
        </p:nvSpPr>
        <p:spPr>
          <a:xfrm>
            <a:off x="6657284" y="769435"/>
            <a:ext cx="526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C</a:t>
            </a:r>
            <a:endParaRPr lang="en-US" sz="4400" dirty="0"/>
          </a:p>
        </p:txBody>
      </p:sp>
      <p:cxnSp>
        <p:nvCxnSpPr>
          <p:cNvPr id="17" name="Straight Arrow Connector 16"/>
          <p:cNvCxnSpPr/>
          <p:nvPr/>
        </p:nvCxnSpPr>
        <p:spPr bwMode="auto">
          <a:xfrm rot="10800000">
            <a:off x="1798203" y="5100280"/>
            <a:ext cx="642942" cy="57150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Arc 17"/>
          <p:cNvSpPr/>
          <p:nvPr/>
        </p:nvSpPr>
        <p:spPr bwMode="auto">
          <a:xfrm>
            <a:off x="2254072" y="5473868"/>
            <a:ext cx="642942" cy="857256"/>
          </a:xfrm>
          <a:prstGeom prst="arc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IN" dirty="0">
              <a:latin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24735" y="4786322"/>
            <a:ext cx="1920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REFERENCE</a:t>
            </a:r>
            <a:r>
              <a:rPr lang="en-US" b="1" dirty="0" smtClean="0"/>
              <a:t> ANGLE</a:t>
            </a:r>
            <a:endParaRPr lang="en-IN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858322" y="345690"/>
            <a:ext cx="4657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u="sng" dirty="0" smtClean="0"/>
              <a:t>FOR “A” AS REFERENCE ANGLE</a:t>
            </a:r>
            <a:endParaRPr lang="en-US" sz="2800" u="sng" dirty="0"/>
          </a:p>
        </p:txBody>
      </p:sp>
    </p:spTree>
    <p:extLst>
      <p:ext uri="{BB962C8B-B14F-4D97-AF65-F5344CB8AC3E}">
        <p14:creationId xmlns:p14="http://schemas.microsoft.com/office/powerpoint/2010/main" val="168265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6346" y="306663"/>
            <a:ext cx="7772400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          </a:t>
            </a:r>
            <a:r>
              <a:rPr lang="en-US" sz="2800" u="sng" dirty="0" smtClean="0"/>
              <a:t>FOR “CA</a:t>
            </a:r>
            <a:r>
              <a:rPr lang="en-US" sz="2800" u="sng" dirty="0"/>
              <a:t>” AS REFERENCE </a:t>
            </a:r>
            <a:r>
              <a:rPr lang="en-US" sz="2800" u="sng" dirty="0" smtClean="0"/>
              <a:t>ANGLE</a:t>
            </a:r>
            <a:endParaRPr lang="en-IN" sz="28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524000" y="5767414"/>
            <a:ext cx="9144000" cy="1090610"/>
          </a:xfrm>
          <a:prstGeom prst="rect">
            <a:avLst/>
          </a:prstGeom>
        </p:spPr>
        <p:txBody>
          <a:bodyPr/>
          <a:lstStyle/>
          <a:p>
            <a:pPr algn="ctr">
              <a:buNone/>
            </a:pPr>
            <a:r>
              <a:rPr lang="en-US" sz="2400" b="1" dirty="0" smtClean="0">
                <a:latin typeface="Monotype Corsiva" pitchFamily="66" charset="0"/>
              </a:rPr>
              <a:t>The position of sides changes when you consider </a:t>
            </a:r>
            <a:r>
              <a:rPr lang="en-US" sz="2400" b="1" dirty="0" smtClean="0">
                <a:latin typeface="Monotype Corsiva" pitchFamily="66" charset="0"/>
                <a:sym typeface="Symbol"/>
              </a:rPr>
              <a:t>C in place of A.</a:t>
            </a:r>
            <a:endParaRPr lang="en-IN" sz="2400" b="1" dirty="0">
              <a:latin typeface="Monotype Corsiva" pitchFamily="66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3524232" y="978154"/>
            <a:ext cx="4768768" cy="4774488"/>
            <a:chOff x="2000232" y="1357298"/>
            <a:chExt cx="4768768" cy="4774488"/>
          </a:xfrm>
        </p:grpSpPr>
        <p:grpSp>
          <p:nvGrpSpPr>
            <p:cNvPr id="14" name="Group 13"/>
            <p:cNvGrpSpPr/>
            <p:nvPr/>
          </p:nvGrpSpPr>
          <p:grpSpPr>
            <a:xfrm>
              <a:off x="2000232" y="1357298"/>
              <a:ext cx="4768768" cy="4774488"/>
              <a:chOff x="2000232" y="1357298"/>
              <a:chExt cx="4768768" cy="4774488"/>
            </a:xfrm>
          </p:grpSpPr>
          <p:sp>
            <p:nvSpPr>
              <p:cNvPr id="4" name="Right Triangle 3"/>
              <p:cNvSpPr/>
              <p:nvPr/>
            </p:nvSpPr>
            <p:spPr bwMode="auto">
              <a:xfrm flipH="1">
                <a:off x="2500298" y="2066314"/>
                <a:ext cx="3357586" cy="3357586"/>
              </a:xfrm>
              <a:prstGeom prst="rt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IN" dirty="0">
                  <a:latin typeface="Times New Roman" pitchFamily="18" charset="0"/>
                </a:endParaRPr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 rot="18905954">
                <a:off x="3399170" y="2911115"/>
                <a:ext cx="1452642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b="1" dirty="0" smtClean="0"/>
                  <a:t>Hypotenuse</a:t>
                </a:r>
              </a:p>
              <a:p>
                <a:pPr algn="ctr"/>
                <a:r>
                  <a:rPr lang="en-US" sz="2800" b="1" dirty="0" smtClean="0"/>
                  <a:t>(h)</a:t>
                </a:r>
                <a:endParaRPr lang="en-IN" sz="2800" b="1" dirty="0"/>
              </a:p>
            </p:txBody>
          </p:sp>
          <p:sp>
            <p:nvSpPr>
              <p:cNvPr id="6" name="Rectangle 5"/>
              <p:cNvSpPr/>
              <p:nvPr/>
            </p:nvSpPr>
            <p:spPr>
              <a:xfrm flipH="1">
                <a:off x="2000232" y="4923834"/>
                <a:ext cx="604653" cy="92333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5400" b="1" dirty="0">
                    <a:ln w="17780" cmpd="sng">
                      <a:solidFill>
                        <a:srgbClr val="FFFFFF"/>
                      </a:solidFill>
                      <a:prstDash val="solid"/>
                      <a:miter lim="800000"/>
                    </a:ln>
                    <a:gradFill rotWithShape="1">
                      <a:gsLst>
                        <a:gs pos="0">
                          <a:srgbClr val="000000">
                            <a:tint val="92000"/>
                            <a:shade val="100000"/>
                            <a:satMod val="150000"/>
                          </a:srgbClr>
                        </a:gs>
                        <a:gs pos="49000">
                          <a:srgbClr val="000000">
                            <a:tint val="89000"/>
                            <a:shade val="90000"/>
                            <a:satMod val="150000"/>
                          </a:srgbClr>
                        </a:gs>
                        <a:gs pos="50000">
                          <a:srgbClr val="000000">
                            <a:tint val="100000"/>
                            <a:shade val="75000"/>
                            <a:satMod val="150000"/>
                          </a:srgbClr>
                        </a:gs>
                        <a:gs pos="95000">
                          <a:srgbClr val="000000">
                            <a:shade val="47000"/>
                            <a:satMod val="150000"/>
                          </a:srgbClr>
                        </a:gs>
                        <a:gs pos="100000">
                          <a:srgbClr val="000000">
                            <a:shade val="39000"/>
                            <a:satMod val="150000"/>
                          </a:srgbClr>
                        </a:gs>
                      </a:gsLst>
                      <a:lin ang="5400000"/>
                    </a:gradFill>
                    <a:effectLst>
                      <a:outerShdw blurRad="50800" algn="tl" rotWithShape="0">
                        <a:srgbClr val="000000"/>
                      </a:outerShdw>
                    </a:effectLst>
                  </a:rPr>
                  <a:t>A</a:t>
                </a:r>
              </a:p>
            </p:txBody>
          </p:sp>
          <p:sp>
            <p:nvSpPr>
              <p:cNvPr id="7" name="Rectangle 6"/>
              <p:cNvSpPr/>
              <p:nvPr/>
            </p:nvSpPr>
            <p:spPr>
              <a:xfrm flipH="1">
                <a:off x="5520444" y="1357298"/>
                <a:ext cx="551754" cy="923330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5400" b="1" dirty="0">
                    <a:ln w="17780" cmpd="sng">
                      <a:solidFill>
                        <a:srgbClr val="FFFFFF"/>
                      </a:solidFill>
                      <a:prstDash val="solid"/>
                      <a:miter lim="800000"/>
                    </a:ln>
                    <a:gradFill rotWithShape="1">
                      <a:gsLst>
                        <a:gs pos="0">
                          <a:srgbClr val="000000">
                            <a:tint val="92000"/>
                            <a:shade val="100000"/>
                            <a:satMod val="150000"/>
                          </a:srgbClr>
                        </a:gs>
                        <a:gs pos="49000">
                          <a:srgbClr val="000000">
                            <a:tint val="89000"/>
                            <a:shade val="90000"/>
                            <a:satMod val="150000"/>
                          </a:srgbClr>
                        </a:gs>
                        <a:gs pos="50000">
                          <a:srgbClr val="000000">
                            <a:tint val="100000"/>
                            <a:shade val="75000"/>
                            <a:satMod val="150000"/>
                          </a:srgbClr>
                        </a:gs>
                        <a:gs pos="95000">
                          <a:srgbClr val="000000">
                            <a:shade val="47000"/>
                            <a:satMod val="150000"/>
                          </a:srgbClr>
                        </a:gs>
                        <a:gs pos="100000">
                          <a:srgbClr val="000000">
                            <a:shade val="39000"/>
                            <a:satMod val="150000"/>
                          </a:srgbClr>
                        </a:gs>
                      </a:gsLst>
                      <a:lin ang="5400000"/>
                    </a:gradFill>
                    <a:effectLst>
                      <a:outerShdw blurRad="50800" algn="tl" rotWithShape="0">
                        <a:srgbClr val="000000"/>
                      </a:outerShdw>
                    </a:effectLst>
                  </a:rPr>
                  <a:t>C</a:t>
                </a:r>
              </a:p>
            </p:txBody>
          </p:sp>
          <p:cxnSp>
            <p:nvCxnSpPr>
              <p:cNvPr id="9" name="Straight Connector 8"/>
              <p:cNvCxnSpPr/>
              <p:nvPr/>
            </p:nvCxnSpPr>
            <p:spPr bwMode="auto">
              <a:xfrm rot="10800000">
                <a:off x="2714612" y="5423900"/>
                <a:ext cx="1928826" cy="1588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TextBox 11"/>
              <p:cNvSpPr txBox="1"/>
              <p:nvPr/>
            </p:nvSpPr>
            <p:spPr>
              <a:xfrm>
                <a:off x="3533531" y="5423900"/>
                <a:ext cx="1271502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b="1" dirty="0" smtClean="0"/>
                  <a:t>OPPOSITE</a:t>
                </a:r>
              </a:p>
              <a:p>
                <a:pPr algn="ctr"/>
                <a:r>
                  <a:rPr lang="en-US" sz="2000" b="1" dirty="0" smtClean="0"/>
                  <a:t>(O)</a:t>
                </a:r>
                <a:endParaRPr lang="en-IN" sz="2000" b="1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 rot="16200000">
                <a:off x="5716019" y="3363944"/>
                <a:ext cx="1244187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ADJACENT</a:t>
                </a:r>
              </a:p>
              <a:p>
                <a:pPr algn="ctr"/>
                <a:r>
                  <a:rPr lang="en-US" sz="3200" b="1" dirty="0" smtClean="0"/>
                  <a:t>(a)</a:t>
                </a:r>
                <a:endParaRPr lang="en-IN" sz="3200" b="1" dirty="0"/>
              </a:p>
            </p:txBody>
          </p:sp>
          <p:sp>
            <p:nvSpPr>
              <p:cNvPr id="15" name="Arc 14"/>
              <p:cNvSpPr/>
              <p:nvPr/>
            </p:nvSpPr>
            <p:spPr bwMode="auto">
              <a:xfrm rot="11427856">
                <a:off x="5362639" y="2625754"/>
                <a:ext cx="1009467" cy="63799"/>
              </a:xfrm>
              <a:prstGeom prst="arc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IN" dirty="0">
                  <a:latin typeface="Times New Roman" pitchFamily="18" charset="0"/>
                </a:endParaRPr>
              </a:p>
            </p:txBody>
          </p:sp>
        </p:grpSp>
        <p:sp>
          <p:nvSpPr>
            <p:cNvPr id="16" name="Rectangle 15"/>
            <p:cNvSpPr/>
            <p:nvPr/>
          </p:nvSpPr>
          <p:spPr>
            <a:xfrm flipH="1">
              <a:off x="5786446" y="4934562"/>
              <a:ext cx="572593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54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B</a:t>
              </a:r>
            </a:p>
          </p:txBody>
        </p:sp>
      </p:grpSp>
      <p:cxnSp>
        <p:nvCxnSpPr>
          <p:cNvPr id="10" name="Straight Arrow Connector 9"/>
          <p:cNvCxnSpPr/>
          <p:nvPr/>
        </p:nvCxnSpPr>
        <p:spPr>
          <a:xfrm flipH="1" flipV="1">
            <a:off x="6233532" y="1538869"/>
            <a:ext cx="752537" cy="557561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638910" y="1226643"/>
            <a:ext cx="1938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REFERENCE ANGLE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15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51" y="1187603"/>
            <a:ext cx="12192000" cy="571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1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398897" y="1165860"/>
            <a:ext cx="13590897" cy="5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983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357166"/>
            <a:ext cx="7772400" cy="1143000"/>
          </a:xfrm>
        </p:spPr>
        <p:txBody>
          <a:bodyPr/>
          <a:lstStyle/>
          <a:p>
            <a:r>
              <a:rPr lang="en-US" dirty="0" smtClean="0"/>
              <a:t>Trigonometric ratios</a:t>
            </a:r>
            <a:endParaRPr lang="en-IN" dirty="0"/>
          </a:p>
        </p:txBody>
      </p:sp>
      <p:pic>
        <p:nvPicPr>
          <p:cNvPr id="7" name="Content Placeholder 6" descr="ddfygwyfgwy.jpg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523968" y="4071942"/>
            <a:ext cx="1857388" cy="278605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55" name="Content Placeholder 13"/>
          <p:cNvSpPr txBox="1">
            <a:spLocks/>
          </p:cNvSpPr>
          <p:nvPr/>
        </p:nvSpPr>
        <p:spPr bwMode="auto">
          <a:xfrm>
            <a:off x="2728914" y="5838852"/>
            <a:ext cx="7172348" cy="1090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endParaRPr kumimoji="1" lang="en-IN" sz="3200" kern="0" dirty="0"/>
          </a:p>
        </p:txBody>
      </p:sp>
      <p:sp>
        <p:nvSpPr>
          <p:cNvPr id="8" name="Oval Callout 7"/>
          <p:cNvSpPr/>
          <p:nvPr/>
        </p:nvSpPr>
        <p:spPr bwMode="auto">
          <a:xfrm>
            <a:off x="2095472" y="1766878"/>
            <a:ext cx="3286148" cy="2214578"/>
          </a:xfrm>
          <a:prstGeom prst="wedgeEllipseCallou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IN" dirty="0"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09852" y="1909754"/>
            <a:ext cx="24288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How are we going to remember  all these ratios??</a:t>
            </a:r>
            <a:endParaRPr lang="en-IN" sz="2800" dirty="0"/>
          </a:p>
        </p:txBody>
      </p:sp>
      <p:pic>
        <p:nvPicPr>
          <p:cNvPr id="10" name="Picture 9" descr="sohavahtot2 witjuev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2926" y="3519490"/>
            <a:ext cx="6215074" cy="3390900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 bwMode="auto">
          <a:xfrm>
            <a:off x="5667372" y="1481126"/>
            <a:ext cx="4714908" cy="2928959"/>
          </a:xfrm>
          <a:custGeom>
            <a:avLst/>
            <a:gdLst>
              <a:gd name="connsiteX0" fmla="*/ 0 w 4786346"/>
              <a:gd name="connsiteY0" fmla="*/ 0 h 1785950"/>
              <a:gd name="connsiteX1" fmla="*/ 797724 w 4786346"/>
              <a:gd name="connsiteY1" fmla="*/ 0 h 1785950"/>
              <a:gd name="connsiteX2" fmla="*/ 797724 w 4786346"/>
              <a:gd name="connsiteY2" fmla="*/ 0 h 1785950"/>
              <a:gd name="connsiteX3" fmla="*/ 1994311 w 4786346"/>
              <a:gd name="connsiteY3" fmla="*/ 0 h 1785950"/>
              <a:gd name="connsiteX4" fmla="*/ 4786346 w 4786346"/>
              <a:gd name="connsiteY4" fmla="*/ 0 h 1785950"/>
              <a:gd name="connsiteX5" fmla="*/ 4786346 w 4786346"/>
              <a:gd name="connsiteY5" fmla="*/ 1041804 h 1785950"/>
              <a:gd name="connsiteX6" fmla="*/ 4786346 w 4786346"/>
              <a:gd name="connsiteY6" fmla="*/ 1041804 h 1785950"/>
              <a:gd name="connsiteX7" fmla="*/ 4786346 w 4786346"/>
              <a:gd name="connsiteY7" fmla="*/ 1488292 h 1785950"/>
              <a:gd name="connsiteX8" fmla="*/ 4786346 w 4786346"/>
              <a:gd name="connsiteY8" fmla="*/ 1785950 h 1785950"/>
              <a:gd name="connsiteX9" fmla="*/ 1994311 w 4786346"/>
              <a:gd name="connsiteY9" fmla="*/ 1785950 h 1785950"/>
              <a:gd name="connsiteX10" fmla="*/ 403250 w 4786346"/>
              <a:gd name="connsiteY10" fmla="*/ 2557838 h 1785950"/>
              <a:gd name="connsiteX11" fmla="*/ 797724 w 4786346"/>
              <a:gd name="connsiteY11" fmla="*/ 1785950 h 1785950"/>
              <a:gd name="connsiteX12" fmla="*/ 0 w 4786346"/>
              <a:gd name="connsiteY12" fmla="*/ 1785950 h 1785950"/>
              <a:gd name="connsiteX13" fmla="*/ 0 w 4786346"/>
              <a:gd name="connsiteY13" fmla="*/ 1488292 h 1785950"/>
              <a:gd name="connsiteX14" fmla="*/ 0 w 4786346"/>
              <a:gd name="connsiteY14" fmla="*/ 1041804 h 1785950"/>
              <a:gd name="connsiteX15" fmla="*/ 0 w 4786346"/>
              <a:gd name="connsiteY15" fmla="*/ 1041804 h 1785950"/>
              <a:gd name="connsiteX16" fmla="*/ 0 w 4786346"/>
              <a:gd name="connsiteY16" fmla="*/ 0 h 1785950"/>
              <a:gd name="connsiteX0" fmla="*/ 0 w 4786346"/>
              <a:gd name="connsiteY0" fmla="*/ 0 h 2557838"/>
              <a:gd name="connsiteX1" fmla="*/ 797724 w 4786346"/>
              <a:gd name="connsiteY1" fmla="*/ 0 h 2557838"/>
              <a:gd name="connsiteX2" fmla="*/ 797724 w 4786346"/>
              <a:gd name="connsiteY2" fmla="*/ 0 h 2557838"/>
              <a:gd name="connsiteX3" fmla="*/ 1994311 w 4786346"/>
              <a:gd name="connsiteY3" fmla="*/ 0 h 2557838"/>
              <a:gd name="connsiteX4" fmla="*/ 4786346 w 4786346"/>
              <a:gd name="connsiteY4" fmla="*/ 0 h 2557838"/>
              <a:gd name="connsiteX5" fmla="*/ 4786346 w 4786346"/>
              <a:gd name="connsiteY5" fmla="*/ 1041804 h 2557838"/>
              <a:gd name="connsiteX6" fmla="*/ 4786346 w 4786346"/>
              <a:gd name="connsiteY6" fmla="*/ 1041804 h 2557838"/>
              <a:gd name="connsiteX7" fmla="*/ 4786346 w 4786346"/>
              <a:gd name="connsiteY7" fmla="*/ 1488292 h 2557838"/>
              <a:gd name="connsiteX8" fmla="*/ 4786346 w 4786346"/>
              <a:gd name="connsiteY8" fmla="*/ 1785950 h 2557838"/>
              <a:gd name="connsiteX9" fmla="*/ 2603186 w 4786346"/>
              <a:gd name="connsiteY9" fmla="*/ 1771664 h 2557838"/>
              <a:gd name="connsiteX10" fmla="*/ 1994311 w 4786346"/>
              <a:gd name="connsiteY10" fmla="*/ 1785950 h 2557838"/>
              <a:gd name="connsiteX11" fmla="*/ 403250 w 4786346"/>
              <a:gd name="connsiteY11" fmla="*/ 2557838 h 2557838"/>
              <a:gd name="connsiteX12" fmla="*/ 797724 w 4786346"/>
              <a:gd name="connsiteY12" fmla="*/ 1785950 h 2557838"/>
              <a:gd name="connsiteX13" fmla="*/ 0 w 4786346"/>
              <a:gd name="connsiteY13" fmla="*/ 1785950 h 2557838"/>
              <a:gd name="connsiteX14" fmla="*/ 0 w 4786346"/>
              <a:gd name="connsiteY14" fmla="*/ 1488292 h 2557838"/>
              <a:gd name="connsiteX15" fmla="*/ 0 w 4786346"/>
              <a:gd name="connsiteY15" fmla="*/ 1041804 h 2557838"/>
              <a:gd name="connsiteX16" fmla="*/ 0 w 4786346"/>
              <a:gd name="connsiteY16" fmla="*/ 1041804 h 2557838"/>
              <a:gd name="connsiteX17" fmla="*/ 0 w 4786346"/>
              <a:gd name="connsiteY17" fmla="*/ 0 h 2557838"/>
              <a:gd name="connsiteX0" fmla="*/ 0 w 4786346"/>
              <a:gd name="connsiteY0" fmla="*/ 0 h 2557838"/>
              <a:gd name="connsiteX1" fmla="*/ 797724 w 4786346"/>
              <a:gd name="connsiteY1" fmla="*/ 0 h 2557838"/>
              <a:gd name="connsiteX2" fmla="*/ 797724 w 4786346"/>
              <a:gd name="connsiteY2" fmla="*/ 0 h 2557838"/>
              <a:gd name="connsiteX3" fmla="*/ 1994311 w 4786346"/>
              <a:gd name="connsiteY3" fmla="*/ 0 h 2557838"/>
              <a:gd name="connsiteX4" fmla="*/ 4786346 w 4786346"/>
              <a:gd name="connsiteY4" fmla="*/ 0 h 2557838"/>
              <a:gd name="connsiteX5" fmla="*/ 4786346 w 4786346"/>
              <a:gd name="connsiteY5" fmla="*/ 1041804 h 2557838"/>
              <a:gd name="connsiteX6" fmla="*/ 4786346 w 4786346"/>
              <a:gd name="connsiteY6" fmla="*/ 1041804 h 2557838"/>
              <a:gd name="connsiteX7" fmla="*/ 4786346 w 4786346"/>
              <a:gd name="connsiteY7" fmla="*/ 1488292 h 2557838"/>
              <a:gd name="connsiteX8" fmla="*/ 4786346 w 4786346"/>
              <a:gd name="connsiteY8" fmla="*/ 1785950 h 2557838"/>
              <a:gd name="connsiteX9" fmla="*/ 3073449 w 4786346"/>
              <a:gd name="connsiteY9" fmla="*/ 1758601 h 2557838"/>
              <a:gd name="connsiteX10" fmla="*/ 2603186 w 4786346"/>
              <a:gd name="connsiteY10" fmla="*/ 1771664 h 2557838"/>
              <a:gd name="connsiteX11" fmla="*/ 1994311 w 4786346"/>
              <a:gd name="connsiteY11" fmla="*/ 1785950 h 2557838"/>
              <a:gd name="connsiteX12" fmla="*/ 403250 w 4786346"/>
              <a:gd name="connsiteY12" fmla="*/ 2557838 h 2557838"/>
              <a:gd name="connsiteX13" fmla="*/ 797724 w 4786346"/>
              <a:gd name="connsiteY13" fmla="*/ 1785950 h 2557838"/>
              <a:gd name="connsiteX14" fmla="*/ 0 w 4786346"/>
              <a:gd name="connsiteY14" fmla="*/ 1785950 h 2557838"/>
              <a:gd name="connsiteX15" fmla="*/ 0 w 4786346"/>
              <a:gd name="connsiteY15" fmla="*/ 1488292 h 2557838"/>
              <a:gd name="connsiteX16" fmla="*/ 0 w 4786346"/>
              <a:gd name="connsiteY16" fmla="*/ 1041804 h 2557838"/>
              <a:gd name="connsiteX17" fmla="*/ 0 w 4786346"/>
              <a:gd name="connsiteY17" fmla="*/ 1041804 h 2557838"/>
              <a:gd name="connsiteX18" fmla="*/ 0 w 4786346"/>
              <a:gd name="connsiteY18" fmla="*/ 0 h 2557838"/>
              <a:gd name="connsiteX0" fmla="*/ 0 w 4786346"/>
              <a:gd name="connsiteY0" fmla="*/ 0 h 3995480"/>
              <a:gd name="connsiteX1" fmla="*/ 797724 w 4786346"/>
              <a:gd name="connsiteY1" fmla="*/ 0 h 3995480"/>
              <a:gd name="connsiteX2" fmla="*/ 797724 w 4786346"/>
              <a:gd name="connsiteY2" fmla="*/ 0 h 3995480"/>
              <a:gd name="connsiteX3" fmla="*/ 1994311 w 4786346"/>
              <a:gd name="connsiteY3" fmla="*/ 0 h 3995480"/>
              <a:gd name="connsiteX4" fmla="*/ 4786346 w 4786346"/>
              <a:gd name="connsiteY4" fmla="*/ 0 h 3995480"/>
              <a:gd name="connsiteX5" fmla="*/ 4786346 w 4786346"/>
              <a:gd name="connsiteY5" fmla="*/ 1041804 h 3995480"/>
              <a:gd name="connsiteX6" fmla="*/ 4786346 w 4786346"/>
              <a:gd name="connsiteY6" fmla="*/ 1041804 h 3995480"/>
              <a:gd name="connsiteX7" fmla="*/ 4786346 w 4786346"/>
              <a:gd name="connsiteY7" fmla="*/ 1488292 h 3995480"/>
              <a:gd name="connsiteX8" fmla="*/ 4786346 w 4786346"/>
              <a:gd name="connsiteY8" fmla="*/ 1785950 h 3995480"/>
              <a:gd name="connsiteX9" fmla="*/ 3073449 w 4786346"/>
              <a:gd name="connsiteY9" fmla="*/ 1758601 h 3995480"/>
              <a:gd name="connsiteX10" fmla="*/ 2603186 w 4786346"/>
              <a:gd name="connsiteY10" fmla="*/ 1771664 h 3995480"/>
              <a:gd name="connsiteX11" fmla="*/ 1994311 w 4786346"/>
              <a:gd name="connsiteY11" fmla="*/ 1785950 h 3995480"/>
              <a:gd name="connsiteX12" fmla="*/ 403250 w 4786346"/>
              <a:gd name="connsiteY12" fmla="*/ 2557838 h 3995480"/>
              <a:gd name="connsiteX13" fmla="*/ 797724 w 4786346"/>
              <a:gd name="connsiteY13" fmla="*/ 1785950 h 3995480"/>
              <a:gd name="connsiteX14" fmla="*/ 0 w 4786346"/>
              <a:gd name="connsiteY14" fmla="*/ 1785950 h 3995480"/>
              <a:gd name="connsiteX15" fmla="*/ 0 w 4786346"/>
              <a:gd name="connsiteY15" fmla="*/ 1488292 h 3995480"/>
              <a:gd name="connsiteX16" fmla="*/ 0 w 4786346"/>
              <a:gd name="connsiteY16" fmla="*/ 1041804 h 3995480"/>
              <a:gd name="connsiteX17" fmla="*/ 0 w 4786346"/>
              <a:gd name="connsiteY17" fmla="*/ 1041804 h 3995480"/>
              <a:gd name="connsiteX18" fmla="*/ 0 w 4786346"/>
              <a:gd name="connsiteY18" fmla="*/ 0 h 3995480"/>
              <a:gd name="connsiteX0" fmla="*/ 0 w 4786346"/>
              <a:gd name="connsiteY0" fmla="*/ 0 h 3995480"/>
              <a:gd name="connsiteX1" fmla="*/ 797724 w 4786346"/>
              <a:gd name="connsiteY1" fmla="*/ 0 h 3995480"/>
              <a:gd name="connsiteX2" fmla="*/ 797724 w 4786346"/>
              <a:gd name="connsiteY2" fmla="*/ 0 h 3995480"/>
              <a:gd name="connsiteX3" fmla="*/ 1994311 w 4786346"/>
              <a:gd name="connsiteY3" fmla="*/ 0 h 3995480"/>
              <a:gd name="connsiteX4" fmla="*/ 4786346 w 4786346"/>
              <a:gd name="connsiteY4" fmla="*/ 0 h 3995480"/>
              <a:gd name="connsiteX5" fmla="*/ 4786346 w 4786346"/>
              <a:gd name="connsiteY5" fmla="*/ 1041804 h 3995480"/>
              <a:gd name="connsiteX6" fmla="*/ 4786346 w 4786346"/>
              <a:gd name="connsiteY6" fmla="*/ 1041804 h 3995480"/>
              <a:gd name="connsiteX7" fmla="*/ 4786346 w 4786346"/>
              <a:gd name="connsiteY7" fmla="*/ 1488292 h 3995480"/>
              <a:gd name="connsiteX8" fmla="*/ 4786346 w 4786346"/>
              <a:gd name="connsiteY8" fmla="*/ 1785950 h 3995480"/>
              <a:gd name="connsiteX9" fmla="*/ 4338883 w 4786346"/>
              <a:gd name="connsiteY9" fmla="*/ 1758601 h 3995480"/>
              <a:gd name="connsiteX10" fmla="*/ 3073449 w 4786346"/>
              <a:gd name="connsiteY10" fmla="*/ 1758601 h 3995480"/>
              <a:gd name="connsiteX11" fmla="*/ 2603186 w 4786346"/>
              <a:gd name="connsiteY11" fmla="*/ 1771664 h 3995480"/>
              <a:gd name="connsiteX12" fmla="*/ 1994311 w 4786346"/>
              <a:gd name="connsiteY12" fmla="*/ 1785950 h 3995480"/>
              <a:gd name="connsiteX13" fmla="*/ 403250 w 4786346"/>
              <a:gd name="connsiteY13" fmla="*/ 2557838 h 3995480"/>
              <a:gd name="connsiteX14" fmla="*/ 797724 w 4786346"/>
              <a:gd name="connsiteY14" fmla="*/ 1785950 h 3995480"/>
              <a:gd name="connsiteX15" fmla="*/ 0 w 4786346"/>
              <a:gd name="connsiteY15" fmla="*/ 1785950 h 3995480"/>
              <a:gd name="connsiteX16" fmla="*/ 0 w 4786346"/>
              <a:gd name="connsiteY16" fmla="*/ 1488292 h 3995480"/>
              <a:gd name="connsiteX17" fmla="*/ 0 w 4786346"/>
              <a:gd name="connsiteY17" fmla="*/ 1041804 h 3995480"/>
              <a:gd name="connsiteX18" fmla="*/ 0 w 4786346"/>
              <a:gd name="connsiteY18" fmla="*/ 1041804 h 3995480"/>
              <a:gd name="connsiteX19" fmla="*/ 0 w 4786346"/>
              <a:gd name="connsiteY19" fmla="*/ 0 h 3995480"/>
              <a:gd name="connsiteX0" fmla="*/ 0 w 4786346"/>
              <a:gd name="connsiteY0" fmla="*/ 0 h 3995480"/>
              <a:gd name="connsiteX1" fmla="*/ 797724 w 4786346"/>
              <a:gd name="connsiteY1" fmla="*/ 0 h 3995480"/>
              <a:gd name="connsiteX2" fmla="*/ 797724 w 4786346"/>
              <a:gd name="connsiteY2" fmla="*/ 0 h 3995480"/>
              <a:gd name="connsiteX3" fmla="*/ 1994311 w 4786346"/>
              <a:gd name="connsiteY3" fmla="*/ 0 h 3995480"/>
              <a:gd name="connsiteX4" fmla="*/ 4786346 w 4786346"/>
              <a:gd name="connsiteY4" fmla="*/ 0 h 3995480"/>
              <a:gd name="connsiteX5" fmla="*/ 4786346 w 4786346"/>
              <a:gd name="connsiteY5" fmla="*/ 1041804 h 3995480"/>
              <a:gd name="connsiteX6" fmla="*/ 4786346 w 4786346"/>
              <a:gd name="connsiteY6" fmla="*/ 1041804 h 3995480"/>
              <a:gd name="connsiteX7" fmla="*/ 4786346 w 4786346"/>
              <a:gd name="connsiteY7" fmla="*/ 1488292 h 3995480"/>
              <a:gd name="connsiteX8" fmla="*/ 4786346 w 4786346"/>
              <a:gd name="connsiteY8" fmla="*/ 1785950 h 3995480"/>
              <a:gd name="connsiteX9" fmla="*/ 4338883 w 4786346"/>
              <a:gd name="connsiteY9" fmla="*/ 1758601 h 3995480"/>
              <a:gd name="connsiteX10" fmla="*/ 4262169 w 4786346"/>
              <a:gd name="connsiteY10" fmla="*/ 2401519 h 3995480"/>
              <a:gd name="connsiteX11" fmla="*/ 3073449 w 4786346"/>
              <a:gd name="connsiteY11" fmla="*/ 1758601 h 3995480"/>
              <a:gd name="connsiteX12" fmla="*/ 2603186 w 4786346"/>
              <a:gd name="connsiteY12" fmla="*/ 1771664 h 3995480"/>
              <a:gd name="connsiteX13" fmla="*/ 1994311 w 4786346"/>
              <a:gd name="connsiteY13" fmla="*/ 1785950 h 3995480"/>
              <a:gd name="connsiteX14" fmla="*/ 403250 w 4786346"/>
              <a:gd name="connsiteY14" fmla="*/ 2557838 h 3995480"/>
              <a:gd name="connsiteX15" fmla="*/ 797724 w 4786346"/>
              <a:gd name="connsiteY15" fmla="*/ 1785950 h 3995480"/>
              <a:gd name="connsiteX16" fmla="*/ 0 w 4786346"/>
              <a:gd name="connsiteY16" fmla="*/ 1785950 h 3995480"/>
              <a:gd name="connsiteX17" fmla="*/ 0 w 4786346"/>
              <a:gd name="connsiteY17" fmla="*/ 1488292 h 3995480"/>
              <a:gd name="connsiteX18" fmla="*/ 0 w 4786346"/>
              <a:gd name="connsiteY18" fmla="*/ 1041804 h 3995480"/>
              <a:gd name="connsiteX19" fmla="*/ 0 w 4786346"/>
              <a:gd name="connsiteY19" fmla="*/ 1041804 h 3995480"/>
              <a:gd name="connsiteX20" fmla="*/ 0 w 4786346"/>
              <a:gd name="connsiteY20" fmla="*/ 0 h 3995480"/>
              <a:gd name="connsiteX0" fmla="*/ 0 w 4786346"/>
              <a:gd name="connsiteY0" fmla="*/ 0 h 3995480"/>
              <a:gd name="connsiteX1" fmla="*/ 797724 w 4786346"/>
              <a:gd name="connsiteY1" fmla="*/ 0 h 3995480"/>
              <a:gd name="connsiteX2" fmla="*/ 797724 w 4786346"/>
              <a:gd name="connsiteY2" fmla="*/ 0 h 3995480"/>
              <a:gd name="connsiteX3" fmla="*/ 1994311 w 4786346"/>
              <a:gd name="connsiteY3" fmla="*/ 0 h 3995480"/>
              <a:gd name="connsiteX4" fmla="*/ 4786346 w 4786346"/>
              <a:gd name="connsiteY4" fmla="*/ 0 h 3995480"/>
              <a:gd name="connsiteX5" fmla="*/ 4786346 w 4786346"/>
              <a:gd name="connsiteY5" fmla="*/ 1041804 h 3995480"/>
              <a:gd name="connsiteX6" fmla="*/ 4786346 w 4786346"/>
              <a:gd name="connsiteY6" fmla="*/ 1041804 h 3995480"/>
              <a:gd name="connsiteX7" fmla="*/ 4786346 w 4786346"/>
              <a:gd name="connsiteY7" fmla="*/ 1488292 h 3995480"/>
              <a:gd name="connsiteX8" fmla="*/ 4786346 w 4786346"/>
              <a:gd name="connsiteY8" fmla="*/ 1785950 h 3995480"/>
              <a:gd name="connsiteX9" fmla="*/ 4338883 w 4786346"/>
              <a:gd name="connsiteY9" fmla="*/ 1758601 h 3995480"/>
              <a:gd name="connsiteX10" fmla="*/ 4262169 w 4786346"/>
              <a:gd name="connsiteY10" fmla="*/ 2401519 h 3995480"/>
              <a:gd name="connsiteX11" fmla="*/ 3359169 w 4786346"/>
              <a:gd name="connsiteY11" fmla="*/ 1758601 h 3995480"/>
              <a:gd name="connsiteX12" fmla="*/ 2603186 w 4786346"/>
              <a:gd name="connsiteY12" fmla="*/ 1771664 h 3995480"/>
              <a:gd name="connsiteX13" fmla="*/ 1994311 w 4786346"/>
              <a:gd name="connsiteY13" fmla="*/ 1785950 h 3995480"/>
              <a:gd name="connsiteX14" fmla="*/ 403250 w 4786346"/>
              <a:gd name="connsiteY14" fmla="*/ 2557838 h 3995480"/>
              <a:gd name="connsiteX15" fmla="*/ 797724 w 4786346"/>
              <a:gd name="connsiteY15" fmla="*/ 1785950 h 3995480"/>
              <a:gd name="connsiteX16" fmla="*/ 0 w 4786346"/>
              <a:gd name="connsiteY16" fmla="*/ 1785950 h 3995480"/>
              <a:gd name="connsiteX17" fmla="*/ 0 w 4786346"/>
              <a:gd name="connsiteY17" fmla="*/ 1488292 h 3995480"/>
              <a:gd name="connsiteX18" fmla="*/ 0 w 4786346"/>
              <a:gd name="connsiteY18" fmla="*/ 1041804 h 3995480"/>
              <a:gd name="connsiteX19" fmla="*/ 0 w 4786346"/>
              <a:gd name="connsiteY19" fmla="*/ 1041804 h 3995480"/>
              <a:gd name="connsiteX20" fmla="*/ 0 w 4786346"/>
              <a:gd name="connsiteY20" fmla="*/ 0 h 3995480"/>
              <a:gd name="connsiteX0" fmla="*/ 0 w 4786346"/>
              <a:gd name="connsiteY0" fmla="*/ 0 h 2896407"/>
              <a:gd name="connsiteX1" fmla="*/ 797724 w 4786346"/>
              <a:gd name="connsiteY1" fmla="*/ 0 h 2896407"/>
              <a:gd name="connsiteX2" fmla="*/ 797724 w 4786346"/>
              <a:gd name="connsiteY2" fmla="*/ 0 h 2896407"/>
              <a:gd name="connsiteX3" fmla="*/ 1994311 w 4786346"/>
              <a:gd name="connsiteY3" fmla="*/ 0 h 2896407"/>
              <a:gd name="connsiteX4" fmla="*/ 4786346 w 4786346"/>
              <a:gd name="connsiteY4" fmla="*/ 0 h 2896407"/>
              <a:gd name="connsiteX5" fmla="*/ 4786346 w 4786346"/>
              <a:gd name="connsiteY5" fmla="*/ 1041804 h 2896407"/>
              <a:gd name="connsiteX6" fmla="*/ 4786346 w 4786346"/>
              <a:gd name="connsiteY6" fmla="*/ 1041804 h 2896407"/>
              <a:gd name="connsiteX7" fmla="*/ 4786346 w 4786346"/>
              <a:gd name="connsiteY7" fmla="*/ 1488292 h 2896407"/>
              <a:gd name="connsiteX8" fmla="*/ 4786346 w 4786346"/>
              <a:gd name="connsiteY8" fmla="*/ 1785950 h 2896407"/>
              <a:gd name="connsiteX9" fmla="*/ 4338883 w 4786346"/>
              <a:gd name="connsiteY9" fmla="*/ 1758601 h 2896407"/>
              <a:gd name="connsiteX10" fmla="*/ 4262169 w 4786346"/>
              <a:gd name="connsiteY10" fmla="*/ 2401519 h 2896407"/>
              <a:gd name="connsiteX11" fmla="*/ 3359169 w 4786346"/>
              <a:gd name="connsiteY11" fmla="*/ 1758601 h 2896407"/>
              <a:gd name="connsiteX12" fmla="*/ 2733815 w 4786346"/>
              <a:gd name="connsiteY12" fmla="*/ 2894230 h 2896407"/>
              <a:gd name="connsiteX13" fmla="*/ 2603186 w 4786346"/>
              <a:gd name="connsiteY13" fmla="*/ 1771664 h 2896407"/>
              <a:gd name="connsiteX14" fmla="*/ 1994311 w 4786346"/>
              <a:gd name="connsiteY14" fmla="*/ 1785950 h 2896407"/>
              <a:gd name="connsiteX15" fmla="*/ 403250 w 4786346"/>
              <a:gd name="connsiteY15" fmla="*/ 2557838 h 2896407"/>
              <a:gd name="connsiteX16" fmla="*/ 797724 w 4786346"/>
              <a:gd name="connsiteY16" fmla="*/ 1785950 h 2896407"/>
              <a:gd name="connsiteX17" fmla="*/ 0 w 4786346"/>
              <a:gd name="connsiteY17" fmla="*/ 1785950 h 2896407"/>
              <a:gd name="connsiteX18" fmla="*/ 0 w 4786346"/>
              <a:gd name="connsiteY18" fmla="*/ 1488292 h 2896407"/>
              <a:gd name="connsiteX19" fmla="*/ 0 w 4786346"/>
              <a:gd name="connsiteY19" fmla="*/ 1041804 h 2896407"/>
              <a:gd name="connsiteX20" fmla="*/ 0 w 4786346"/>
              <a:gd name="connsiteY20" fmla="*/ 1041804 h 2896407"/>
              <a:gd name="connsiteX21" fmla="*/ 0 w 4786346"/>
              <a:gd name="connsiteY21" fmla="*/ 0 h 2896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786346" h="2896407">
                <a:moveTo>
                  <a:pt x="0" y="0"/>
                </a:moveTo>
                <a:lnTo>
                  <a:pt x="797724" y="0"/>
                </a:lnTo>
                <a:lnTo>
                  <a:pt x="797724" y="0"/>
                </a:lnTo>
                <a:lnTo>
                  <a:pt x="1994311" y="0"/>
                </a:lnTo>
                <a:lnTo>
                  <a:pt x="4786346" y="0"/>
                </a:lnTo>
                <a:lnTo>
                  <a:pt x="4786346" y="1041804"/>
                </a:lnTo>
                <a:lnTo>
                  <a:pt x="4786346" y="1041804"/>
                </a:lnTo>
                <a:lnTo>
                  <a:pt x="4786346" y="1488292"/>
                </a:lnTo>
                <a:lnTo>
                  <a:pt x="4786346" y="1785950"/>
                </a:lnTo>
                <a:lnTo>
                  <a:pt x="4338883" y="1758601"/>
                </a:lnTo>
                <a:lnTo>
                  <a:pt x="4262169" y="2401519"/>
                </a:lnTo>
                <a:lnTo>
                  <a:pt x="3359169" y="1758601"/>
                </a:lnTo>
                <a:cubicBezTo>
                  <a:pt x="3104443" y="1816911"/>
                  <a:pt x="2859812" y="2892053"/>
                  <a:pt x="2733815" y="2894230"/>
                </a:cubicBezTo>
                <a:cubicBezTo>
                  <a:pt x="2607818" y="2896407"/>
                  <a:pt x="2726437" y="1932569"/>
                  <a:pt x="2603186" y="1771664"/>
                </a:cubicBezTo>
                <a:lnTo>
                  <a:pt x="1994311" y="1785950"/>
                </a:lnTo>
                <a:lnTo>
                  <a:pt x="403250" y="2557838"/>
                </a:lnTo>
                <a:lnTo>
                  <a:pt x="797724" y="1785950"/>
                </a:lnTo>
                <a:lnTo>
                  <a:pt x="0" y="1785950"/>
                </a:lnTo>
                <a:lnTo>
                  <a:pt x="0" y="1488292"/>
                </a:lnTo>
                <a:lnTo>
                  <a:pt x="0" y="1041804"/>
                </a:lnTo>
                <a:lnTo>
                  <a:pt x="0" y="104180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IN" dirty="0">
              <a:latin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642333" y="1909755"/>
            <a:ext cx="48025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SOHCAHTOA!!</a:t>
            </a:r>
          </a:p>
        </p:txBody>
      </p:sp>
    </p:spTree>
    <p:extLst>
      <p:ext uri="{BB962C8B-B14F-4D97-AF65-F5344CB8AC3E}">
        <p14:creationId xmlns:p14="http://schemas.microsoft.com/office/powerpoint/2010/main" val="410047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357166"/>
            <a:ext cx="7772400" cy="1143000"/>
          </a:xfrm>
        </p:spPr>
        <p:txBody>
          <a:bodyPr/>
          <a:lstStyle/>
          <a:p>
            <a:r>
              <a:rPr lang="en-US" dirty="0" smtClean="0"/>
              <a:t>Trigonometric ratios</a:t>
            </a:r>
            <a:endParaRPr lang="en-IN" dirty="0"/>
          </a:p>
        </p:txBody>
      </p:sp>
      <p:sp>
        <p:nvSpPr>
          <p:cNvPr id="29" name="TextBox 28"/>
          <p:cNvSpPr txBox="1"/>
          <p:nvPr/>
        </p:nvSpPr>
        <p:spPr>
          <a:xfrm>
            <a:off x="1595406" y="1428737"/>
            <a:ext cx="828680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There’s another way to remember the trigonometric ratios, as well.</a:t>
            </a:r>
          </a:p>
          <a:p>
            <a:endParaRPr lang="en-US" sz="2000" dirty="0"/>
          </a:p>
          <a:p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S</a:t>
            </a:r>
            <a:r>
              <a:rPr lang="en-US" sz="2400" dirty="0">
                <a:latin typeface="Forte" pitchFamily="66" charset="0"/>
              </a:rPr>
              <a:t>ome 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</a:t>
            </a:r>
            <a:r>
              <a:rPr lang="en-US" sz="2400" dirty="0">
                <a:latin typeface="Forte" pitchFamily="66" charset="0"/>
              </a:rPr>
              <a:t>eople 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</a:t>
            </a:r>
            <a:r>
              <a:rPr lang="en-US" sz="2400" dirty="0">
                <a:latin typeface="Forte" pitchFamily="66" charset="0"/>
              </a:rPr>
              <a:t>ave</a:t>
            </a:r>
            <a:r>
              <a:rPr lang="en-US" sz="2400" b="1" dirty="0">
                <a:latin typeface="Forte" pitchFamily="66" charset="0"/>
              </a:rPr>
              <a:t> </a:t>
            </a:r>
            <a:r>
              <a:rPr lang="en-US" sz="24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</a:t>
            </a:r>
            <a:r>
              <a:rPr lang="en-US" sz="2400" dirty="0">
                <a:latin typeface="Forte" pitchFamily="66" charset="0"/>
              </a:rPr>
              <a:t>urly</a:t>
            </a:r>
            <a:r>
              <a:rPr lang="en-US" sz="2400" b="1" dirty="0">
                <a:latin typeface="Forte" pitchFamily="66" charset="0"/>
              </a:rPr>
              <a:t> </a:t>
            </a:r>
            <a:r>
              <a:rPr lang="en-US" sz="24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B</a:t>
            </a:r>
            <a:r>
              <a:rPr lang="en-US" sz="2400" dirty="0">
                <a:latin typeface="Forte" pitchFamily="66" charset="0"/>
              </a:rPr>
              <a:t>rown</a:t>
            </a:r>
            <a:r>
              <a:rPr lang="en-US" sz="2400" b="1" dirty="0">
                <a:latin typeface="Forte" pitchFamily="66" charset="0"/>
              </a:rPr>
              <a:t> </a:t>
            </a:r>
            <a:r>
              <a:rPr lang="en-US" sz="24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</a:t>
            </a:r>
            <a:r>
              <a:rPr lang="en-US" sz="2400" dirty="0">
                <a:latin typeface="Forte" pitchFamily="66" charset="0"/>
              </a:rPr>
              <a:t>air</a:t>
            </a:r>
            <a:r>
              <a:rPr lang="en-US" sz="2400" b="1" dirty="0">
                <a:latin typeface="Forte" pitchFamily="66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T</a:t>
            </a:r>
            <a:r>
              <a:rPr lang="en-US" sz="2400" dirty="0">
                <a:latin typeface="Forte" pitchFamily="66" charset="0"/>
              </a:rPr>
              <a:t>hrough</a:t>
            </a:r>
            <a:r>
              <a:rPr lang="en-US" sz="2400" b="1" dirty="0">
                <a:latin typeface="Forte" pitchFamily="66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P</a:t>
            </a:r>
            <a:r>
              <a:rPr lang="en-US" sz="2400" dirty="0">
                <a:latin typeface="Forte" pitchFamily="66" charset="0"/>
              </a:rPr>
              <a:t>roper</a:t>
            </a:r>
            <a:r>
              <a:rPr lang="en-US" sz="2400" b="1" dirty="0">
                <a:latin typeface="Forte" pitchFamily="66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B</a:t>
            </a:r>
            <a:r>
              <a:rPr lang="en-US" sz="2400" dirty="0">
                <a:latin typeface="Forte" pitchFamily="66" charset="0"/>
              </a:rPr>
              <a:t>rushing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2000" dirty="0"/>
              <a:t>-Sine</a:t>
            </a:r>
            <a:endParaRPr lang="en-US" sz="2000" b="1" dirty="0"/>
          </a:p>
          <a:p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n-US" sz="2000" dirty="0"/>
              <a:t>-Perpendicular</a:t>
            </a:r>
            <a:endParaRPr lang="en-US" sz="2000" b="1" dirty="0"/>
          </a:p>
          <a:p>
            <a:r>
              <a:rPr 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sz="2000" dirty="0"/>
              <a:t>-Hypotenuse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2000" dirty="0"/>
              <a:t>-Cosine</a:t>
            </a:r>
            <a:endParaRPr lang="en-US" sz="2000" b="1" dirty="0"/>
          </a:p>
          <a:p>
            <a:r>
              <a:rPr lang="en-US" sz="20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US" sz="2000" dirty="0"/>
              <a:t>-Base</a:t>
            </a:r>
            <a:endParaRPr lang="en-US" sz="2000" b="1" dirty="0"/>
          </a:p>
          <a:p>
            <a:r>
              <a:rPr lang="en-US" sz="20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sz="2000" dirty="0"/>
              <a:t>-Hypotenuse</a:t>
            </a:r>
          </a:p>
          <a:p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sz="2000" dirty="0"/>
              <a:t>-Tangent</a:t>
            </a:r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n-US" sz="2000" dirty="0"/>
              <a:t>-Perpendicular</a:t>
            </a:r>
            <a:endParaRPr lang="en-US" sz="2000" b="1" dirty="0"/>
          </a:p>
          <a:p>
            <a:r>
              <a:rPr 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US" sz="2000" dirty="0"/>
              <a:t>-Base</a:t>
            </a:r>
            <a:endParaRPr lang="en-IN" sz="2000" b="1" dirty="0"/>
          </a:p>
        </p:txBody>
      </p:sp>
      <p:grpSp>
        <p:nvGrpSpPr>
          <p:cNvPr id="42" name="Group 41"/>
          <p:cNvGrpSpPr/>
          <p:nvPr/>
        </p:nvGrpSpPr>
        <p:grpSpPr>
          <a:xfrm>
            <a:off x="6193837" y="1409816"/>
            <a:ext cx="4725343" cy="4805266"/>
            <a:chOff x="4669836" y="1428736"/>
            <a:chExt cx="4725343" cy="4805266"/>
          </a:xfrm>
        </p:grpSpPr>
        <p:sp>
          <p:nvSpPr>
            <p:cNvPr id="30" name="Right Triangle 29"/>
            <p:cNvSpPr/>
            <p:nvPr/>
          </p:nvSpPr>
          <p:spPr bwMode="auto">
            <a:xfrm flipH="1">
              <a:off x="5169902" y="2137752"/>
              <a:ext cx="3357586" cy="3357586"/>
            </a:xfrm>
            <a:prstGeom prst="rt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IN" dirty="0">
                <a:latin typeface="Times New Roman" pitchFamily="18" charset="0"/>
              </a:endParaRPr>
            </a:p>
          </p:txBody>
        </p:sp>
        <p:sp>
          <p:nvSpPr>
            <p:cNvPr id="31" name="Rectangle 30"/>
            <p:cNvSpPr/>
            <p:nvPr/>
          </p:nvSpPr>
          <p:spPr bwMode="auto">
            <a:xfrm flipH="1">
              <a:off x="8098860" y="4995272"/>
              <a:ext cx="428628" cy="500066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IN" dirty="0">
                <a:latin typeface="Times New Roman" pitchFamily="18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18905954">
              <a:off x="5823420" y="3423692"/>
              <a:ext cx="19433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/>
                <a:t>HYPOTENUSE</a:t>
              </a:r>
              <a:endParaRPr lang="en-IN" sz="2400" b="1" dirty="0"/>
            </a:p>
          </p:txBody>
        </p:sp>
        <p:sp>
          <p:nvSpPr>
            <p:cNvPr id="33" name="Rectangle 32"/>
            <p:cNvSpPr/>
            <p:nvPr/>
          </p:nvSpPr>
          <p:spPr>
            <a:xfrm flipH="1">
              <a:off x="4669836" y="4995272"/>
              <a:ext cx="604653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54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A</a:t>
              </a:r>
            </a:p>
          </p:txBody>
        </p:sp>
        <p:sp>
          <p:nvSpPr>
            <p:cNvPr id="34" name="Rectangle 33"/>
            <p:cNvSpPr/>
            <p:nvPr/>
          </p:nvSpPr>
          <p:spPr>
            <a:xfrm flipH="1">
              <a:off x="8454929" y="5066710"/>
              <a:ext cx="572593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54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B</a:t>
              </a:r>
            </a:p>
          </p:txBody>
        </p:sp>
        <p:sp>
          <p:nvSpPr>
            <p:cNvPr id="35" name="Rectangle 34"/>
            <p:cNvSpPr/>
            <p:nvPr/>
          </p:nvSpPr>
          <p:spPr>
            <a:xfrm flipH="1">
              <a:off x="8190048" y="1428736"/>
              <a:ext cx="551754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54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C</a:t>
              </a:r>
            </a:p>
          </p:txBody>
        </p:sp>
        <p:sp>
          <p:nvSpPr>
            <p:cNvPr id="36" name="Arc 35"/>
            <p:cNvSpPr/>
            <p:nvPr/>
          </p:nvSpPr>
          <p:spPr bwMode="auto">
            <a:xfrm>
              <a:off x="5241340" y="5066710"/>
              <a:ext cx="642942" cy="857256"/>
            </a:xfrm>
            <a:prstGeom prst="arc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IN" dirty="0">
                <a:latin typeface="Times New Roman" pitchFamily="18" charset="0"/>
              </a:endParaRPr>
            </a:p>
          </p:txBody>
        </p:sp>
        <p:cxnSp>
          <p:nvCxnSpPr>
            <p:cNvPr id="37" name="Straight Connector 36"/>
            <p:cNvCxnSpPr/>
            <p:nvPr/>
          </p:nvCxnSpPr>
          <p:spPr bwMode="auto">
            <a:xfrm rot="10800000">
              <a:off x="5384216" y="5495338"/>
              <a:ext cx="1928826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0" name="TextBox 39"/>
            <p:cNvSpPr txBox="1"/>
            <p:nvPr/>
          </p:nvSpPr>
          <p:spPr>
            <a:xfrm rot="16200000">
              <a:off x="7667078" y="3387512"/>
              <a:ext cx="2317429" cy="11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/>
                <a:t>Side opposite to </a:t>
              </a:r>
              <a:r>
                <a:rPr lang="en-US" sz="2000" b="1" dirty="0">
                  <a:sym typeface="Symbol"/>
                </a:rPr>
                <a:t>A</a:t>
              </a:r>
            </a:p>
            <a:p>
              <a:pPr algn="ctr"/>
              <a:r>
                <a:rPr lang="en-US" sz="2400" b="1" dirty="0">
                  <a:sym typeface="Symbol"/>
                </a:rPr>
                <a:t>PERPENDICULAR</a:t>
              </a:r>
              <a:endParaRPr lang="en-IN" sz="2000" b="1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812844" y="5495338"/>
              <a:ext cx="2115130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/>
                <a:t>Side Adjacent to </a:t>
              </a:r>
              <a:r>
                <a:rPr lang="en-US" b="1" dirty="0">
                  <a:sym typeface="Symbol"/>
                </a:rPr>
                <a:t>A</a:t>
              </a:r>
            </a:p>
            <a:p>
              <a:pPr algn="ctr"/>
              <a:r>
                <a:rPr lang="en-US" sz="2400" b="1" dirty="0">
                  <a:sym typeface="Symbol"/>
                </a:rPr>
                <a:t>BASE</a:t>
              </a:r>
              <a:endParaRPr lang="en-IN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87400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0539" y="2241395"/>
            <a:ext cx="69142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/>
              <a:t>MORE TRIGONOMETRIC RATIOS</a:t>
            </a:r>
            <a:endParaRPr lang="en-US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79503" y="3278460"/>
            <a:ext cx="3626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RECIPROCAL RATIOS</a:t>
            </a:r>
            <a:endParaRPr 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7549369" y="5140712"/>
            <a:ext cx="32962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QUOTIENT RATIOS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5765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6705600" y="2590800"/>
          <a:ext cx="3487738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Equation" r:id="rId3" imgW="1447560" imgH="419040" progId="Equation.3">
                  <p:embed/>
                </p:oleObj>
              </mc:Choice>
              <mc:Fallback>
                <p:oleObj name="Equation" r:id="rId3" imgW="144756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5600" y="2590800"/>
                        <a:ext cx="3487738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2133600" y="2590800"/>
          <a:ext cx="2630488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Equation" r:id="rId5" imgW="1091880" imgH="419040" progId="Equation.3">
                  <p:embed/>
                </p:oleObj>
              </mc:Choice>
              <mc:Fallback>
                <p:oleObj name="Equation" r:id="rId5" imgW="109188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590800"/>
                        <a:ext cx="2630488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905000" y="228601"/>
            <a:ext cx="8229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>
                <a:solidFill>
                  <a:srgbClr val="006600"/>
                </a:solidFill>
              </a:rPr>
              <a:t>There are three more trig functions.  They are called the reciprocal functions because they are reciprocals of the first three functions.</a:t>
            </a:r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6473179" y="642938"/>
            <a:ext cx="1490662" cy="3810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8142254" y="1143000"/>
            <a:ext cx="20574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>
                <a:solidFill>
                  <a:srgbClr val="FF0000"/>
                </a:solidFill>
              </a:rPr>
              <a:t>Oh yeah, this means to flip the fraction over.</a:t>
            </a:r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 flipH="1" flipV="1">
            <a:off x="7727797" y="1066800"/>
            <a:ext cx="45720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2" name="Line 8"/>
          <p:cNvSpPr>
            <a:spLocks noChangeShapeType="1"/>
          </p:cNvSpPr>
          <p:nvPr/>
        </p:nvSpPr>
        <p:spPr bwMode="auto">
          <a:xfrm>
            <a:off x="4953000" y="3048000"/>
            <a:ext cx="1524000" cy="0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6153" name="Object 9"/>
          <p:cNvGraphicFramePr>
            <a:graphicFrameLocks noChangeAspect="1"/>
          </p:cNvGraphicFramePr>
          <p:nvPr/>
        </p:nvGraphicFramePr>
        <p:xfrm>
          <a:off x="2378075" y="3886200"/>
          <a:ext cx="2693988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Equation" r:id="rId7" imgW="1117440" imgH="419040" progId="Equation.3">
                  <p:embed/>
                </p:oleObj>
              </mc:Choice>
              <mc:Fallback>
                <p:oleObj name="Equation" r:id="rId7" imgW="111744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8075" y="3886200"/>
                        <a:ext cx="2693988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4" name="Object 10"/>
          <p:cNvGraphicFramePr>
            <a:graphicFrameLocks noChangeAspect="1"/>
          </p:cNvGraphicFramePr>
          <p:nvPr/>
        </p:nvGraphicFramePr>
        <p:xfrm>
          <a:off x="2668588" y="5257800"/>
          <a:ext cx="2265362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Equation" r:id="rId9" imgW="939600" imgH="419040" progId="Equation.3">
                  <p:embed/>
                </p:oleObj>
              </mc:Choice>
              <mc:Fallback>
                <p:oleObj name="Equation" r:id="rId9" imgW="93960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8588" y="5257800"/>
                        <a:ext cx="2265362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5" name="Object 11"/>
          <p:cNvGraphicFramePr>
            <a:graphicFrameLocks noChangeAspect="1"/>
          </p:cNvGraphicFramePr>
          <p:nvPr/>
        </p:nvGraphicFramePr>
        <p:xfrm>
          <a:off x="7100888" y="3733800"/>
          <a:ext cx="3122612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Equation" r:id="rId11" imgW="1295280" imgH="419040" progId="Equation.3">
                  <p:embed/>
                </p:oleObj>
              </mc:Choice>
              <mc:Fallback>
                <p:oleObj name="Equation" r:id="rId11" imgW="129528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0888" y="3733800"/>
                        <a:ext cx="3122612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6" name="Object 12"/>
          <p:cNvGraphicFramePr>
            <a:graphicFrameLocks noChangeAspect="1"/>
          </p:cNvGraphicFramePr>
          <p:nvPr/>
        </p:nvGraphicFramePr>
        <p:xfrm>
          <a:off x="6934200" y="5105400"/>
          <a:ext cx="3214688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Equation" r:id="rId13" imgW="1333440" imgH="419040" progId="Equation.3">
                  <p:embed/>
                </p:oleObj>
              </mc:Choice>
              <mc:Fallback>
                <p:oleObj name="Equation" r:id="rId13" imgW="133344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4200" y="5105400"/>
                        <a:ext cx="3214688" cy="101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7" name="Line 13"/>
          <p:cNvSpPr>
            <a:spLocks noChangeShapeType="1"/>
          </p:cNvSpPr>
          <p:nvPr/>
        </p:nvSpPr>
        <p:spPr bwMode="auto">
          <a:xfrm>
            <a:off x="5334000" y="4267200"/>
            <a:ext cx="1524000" cy="0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8" name="Line 14"/>
          <p:cNvSpPr>
            <a:spLocks noChangeShapeType="1"/>
          </p:cNvSpPr>
          <p:nvPr/>
        </p:nvSpPr>
        <p:spPr bwMode="auto">
          <a:xfrm>
            <a:off x="5181600" y="5562600"/>
            <a:ext cx="1524000" cy="0"/>
          </a:xfrm>
          <a:prstGeom prst="line">
            <a:avLst/>
          </a:prstGeom>
          <a:noFill/>
          <a:ln w="57150">
            <a:solidFill>
              <a:srgbClr val="FF0000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1" name="AutoShape 17"/>
          <p:cNvSpPr>
            <a:spLocks noChangeArrowheads="1"/>
          </p:cNvSpPr>
          <p:nvPr/>
        </p:nvSpPr>
        <p:spPr bwMode="auto">
          <a:xfrm>
            <a:off x="6743700" y="2971800"/>
            <a:ext cx="800100" cy="2286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65" name="AutoShape 21"/>
          <p:cNvSpPr>
            <a:spLocks noChangeArrowheads="1"/>
          </p:cNvSpPr>
          <p:nvPr/>
        </p:nvSpPr>
        <p:spPr bwMode="auto">
          <a:xfrm>
            <a:off x="7086600" y="4114800"/>
            <a:ext cx="533400" cy="2286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66" name="AutoShape 22"/>
          <p:cNvSpPr>
            <a:spLocks noChangeArrowheads="1"/>
          </p:cNvSpPr>
          <p:nvPr/>
        </p:nvSpPr>
        <p:spPr bwMode="auto">
          <a:xfrm>
            <a:off x="6953251" y="5454650"/>
            <a:ext cx="498475" cy="26035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1524000" y="6248401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>
                <a:solidFill>
                  <a:srgbClr val="006600"/>
                </a:solidFill>
              </a:rPr>
              <a:t>Best way to remember these is learn which is reciprocal of which and flip them.</a:t>
            </a:r>
          </a:p>
        </p:txBody>
      </p:sp>
    </p:spTree>
    <p:extLst>
      <p:ext uri="{BB962C8B-B14F-4D97-AF65-F5344CB8AC3E}">
        <p14:creationId xmlns:p14="http://schemas.microsoft.com/office/powerpoint/2010/main" val="91775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0" grpId="0" autoUpdateAnimBg="0"/>
      <p:bldP spid="6151" grpId="0" animBg="1"/>
      <p:bldP spid="6152" grpId="0" animBg="1"/>
      <p:bldP spid="6157" grpId="0" animBg="1"/>
      <p:bldP spid="6158" grpId="0" animBg="1"/>
      <p:bldP spid="6161" grpId="0" animBg="1"/>
      <p:bldP spid="6165" grpId="0" animBg="1"/>
      <p:bldP spid="6166" grpId="0" animBg="1"/>
      <p:bldP spid="616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-89" y="1241216"/>
            <a:ext cx="11987653" cy="4304228"/>
            <a:chOff x="148" y="1170"/>
            <a:chExt cx="5967" cy="1309"/>
          </a:xfrm>
        </p:grpSpPr>
        <p:sp>
          <p:nvSpPr>
            <p:cNvPr id="3" name="Rectangle 9"/>
            <p:cNvSpPr>
              <a:spLocks noChangeArrowheads="1"/>
            </p:cNvSpPr>
            <p:nvPr/>
          </p:nvSpPr>
          <p:spPr bwMode="auto">
            <a:xfrm>
              <a:off x="148" y="1170"/>
              <a:ext cx="5967" cy="130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200" y="1200"/>
              <a:ext cx="3312" cy="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2800" dirty="0" smtClean="0">
                  <a:solidFill>
                    <a:srgbClr val="006600"/>
                  </a:solidFill>
                  <a:latin typeface="Arial Black" panose="020B0A04020102020204" pitchFamily="34" charset="0"/>
                </a:rPr>
                <a:t>RECIPROCAL RATIOS </a:t>
              </a:r>
              <a:endParaRPr lang="en-US" altLang="en-US" sz="2800" dirty="0">
                <a:solidFill>
                  <a:srgbClr val="006600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432" y="1488"/>
              <a:ext cx="5328" cy="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altLang="en-US" dirty="0">
                <a:solidFill>
                  <a:srgbClr val="006600"/>
                </a:solidFill>
              </a:endParaRPr>
            </a:p>
          </p:txBody>
        </p:sp>
        <p:graphicFrame>
          <p:nvGraphicFramePr>
            <p:cNvPr id="6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71109919"/>
                </p:ext>
              </p:extLst>
            </p:nvPr>
          </p:nvGraphicFramePr>
          <p:xfrm>
            <a:off x="249" y="1770"/>
            <a:ext cx="1951" cy="5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8" name="Equation" r:id="rId3" imgW="1066680" imgH="393480" progId="Equation.DSMT4">
                    <p:embed/>
                  </p:oleObj>
                </mc:Choice>
                <mc:Fallback>
                  <p:oleObj name="Equation" r:id="rId3" imgW="1066680" imgH="39348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9" y="1770"/>
                          <a:ext cx="1951" cy="5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76607256"/>
                </p:ext>
              </p:extLst>
            </p:nvPr>
          </p:nvGraphicFramePr>
          <p:xfrm>
            <a:off x="2346" y="1776"/>
            <a:ext cx="1672" cy="5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9" name="Equation" r:id="rId5" imgW="825480" imgH="393480" progId="Equation.DSMT4">
                    <p:embed/>
                  </p:oleObj>
                </mc:Choice>
                <mc:Fallback>
                  <p:oleObj name="Equation" r:id="rId5" imgW="825480" imgH="39348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46" y="1776"/>
                          <a:ext cx="1672" cy="5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Object 1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69443278"/>
                </p:ext>
              </p:extLst>
            </p:nvPr>
          </p:nvGraphicFramePr>
          <p:xfrm>
            <a:off x="4215" y="1776"/>
            <a:ext cx="1767" cy="5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0" name="Equation" r:id="rId7" imgW="825480" imgH="393480" progId="Equation.3">
                    <p:embed/>
                  </p:oleObj>
                </mc:Choice>
                <mc:Fallback>
                  <p:oleObj name="Equation" r:id="rId7" imgW="825480" imgH="3934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5" y="1776"/>
                          <a:ext cx="1767" cy="5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81834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91" name="Group 75"/>
          <p:cNvGrpSpPr>
            <a:grpSpLocks/>
          </p:cNvGrpSpPr>
          <p:nvPr/>
        </p:nvGrpSpPr>
        <p:grpSpPr bwMode="auto">
          <a:xfrm>
            <a:off x="1059366" y="457200"/>
            <a:ext cx="10174526" cy="5397190"/>
            <a:chOff x="192" y="96"/>
            <a:chExt cx="5376" cy="1248"/>
          </a:xfrm>
        </p:grpSpPr>
        <p:sp>
          <p:nvSpPr>
            <p:cNvPr id="9223" name="Rectangle 7"/>
            <p:cNvSpPr>
              <a:spLocks noChangeArrowheads="1"/>
            </p:cNvSpPr>
            <p:nvPr/>
          </p:nvSpPr>
          <p:spPr bwMode="auto">
            <a:xfrm>
              <a:off x="192" y="96"/>
              <a:ext cx="5376" cy="124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24" name="Text Box 8"/>
            <p:cNvSpPr txBox="1">
              <a:spLocks noChangeArrowheads="1"/>
            </p:cNvSpPr>
            <p:nvPr/>
          </p:nvSpPr>
          <p:spPr bwMode="auto">
            <a:xfrm>
              <a:off x="1200" y="144"/>
              <a:ext cx="3312" cy="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sz="3200" dirty="0">
                  <a:solidFill>
                    <a:srgbClr val="006600"/>
                  </a:solidFill>
                  <a:latin typeface="Arial Black" panose="020B0A04020102020204" pitchFamily="34" charset="0"/>
                </a:rPr>
                <a:t>QUOTIENT IDENTITIES</a:t>
              </a:r>
            </a:p>
          </p:txBody>
        </p:sp>
        <p:graphicFrame>
          <p:nvGraphicFramePr>
            <p:cNvPr id="9226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1149447"/>
                </p:ext>
              </p:extLst>
            </p:nvPr>
          </p:nvGraphicFramePr>
          <p:xfrm>
            <a:off x="492" y="720"/>
            <a:ext cx="2257" cy="5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Equation" r:id="rId3" imgW="838080" imgH="393480" progId="Equation.3">
                    <p:embed/>
                  </p:oleObj>
                </mc:Choice>
                <mc:Fallback>
                  <p:oleObj name="Equation" r:id="rId3" imgW="838080" imgH="3934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2" y="720"/>
                          <a:ext cx="2257" cy="5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43" name="Object 2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31963003"/>
                </p:ext>
              </p:extLst>
            </p:nvPr>
          </p:nvGraphicFramePr>
          <p:xfrm>
            <a:off x="3024" y="720"/>
            <a:ext cx="2406" cy="5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Equation" r:id="rId5" imgW="825480" imgH="393480" progId="Equation.3">
                    <p:embed/>
                  </p:oleObj>
                </mc:Choice>
                <mc:Fallback>
                  <p:oleObj name="Equation" r:id="rId5" imgW="825480" imgH="3934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4" y="720"/>
                          <a:ext cx="2406" cy="5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81957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3796" y="1142999"/>
            <a:ext cx="12018204" cy="561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34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y Movi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2676" y="1143000"/>
            <a:ext cx="12065178" cy="553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738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142999"/>
            <a:ext cx="12192000" cy="571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4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306</TotalTime>
  <Words>253</Words>
  <Application>Microsoft Office PowerPoint</Application>
  <PresentationFormat>Widescreen</PresentationFormat>
  <Paragraphs>72</Paragraphs>
  <Slides>17</Slides>
  <Notes>0</Notes>
  <HiddenSlides>0</HiddenSlides>
  <MMClips>6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Algerian</vt:lpstr>
      <vt:lpstr>Arial</vt:lpstr>
      <vt:lpstr>Arial Black</vt:lpstr>
      <vt:lpstr>Calibri</vt:lpstr>
      <vt:lpstr>Forte</vt:lpstr>
      <vt:lpstr>Monotype Corsiva</vt:lpstr>
      <vt:lpstr>Symbol</vt:lpstr>
      <vt:lpstr>Times New Roman</vt:lpstr>
      <vt:lpstr>Tw Cen MT</vt:lpstr>
      <vt:lpstr>Droplet</vt:lpstr>
      <vt:lpstr>Equation</vt:lpstr>
      <vt:lpstr>Trigonometry Basics</vt:lpstr>
      <vt:lpstr>What is Trigonometry?</vt:lpstr>
      <vt:lpstr>Why do we need trigonometry?</vt:lpstr>
      <vt:lpstr>PowerPoint Presentation</vt:lpstr>
      <vt:lpstr>PowerPoint Presentation</vt:lpstr>
      <vt:lpstr>          FOR “CA” AS REFERENCE ANGLE</vt:lpstr>
      <vt:lpstr>PowerPoint Presentation</vt:lpstr>
      <vt:lpstr>PowerPoint Presentation</vt:lpstr>
      <vt:lpstr>Trigonometric ratios</vt:lpstr>
      <vt:lpstr>Trigonometric ratios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Trigonometry Basics</dc:title>
  <dc:creator>Himashu Joshi</dc:creator>
  <cp:lastModifiedBy>Himashu Joshi</cp:lastModifiedBy>
  <cp:revision>33</cp:revision>
  <dcterms:created xsi:type="dcterms:W3CDTF">2016-05-17T04:56:28Z</dcterms:created>
  <dcterms:modified xsi:type="dcterms:W3CDTF">2016-05-19T11:59:32Z</dcterms:modified>
</cp:coreProperties>
</file>